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2" d="100"/>
          <a:sy n="82" d="100"/>
        </p:scale>
        <p:origin x="-186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7C3F878-F5E8-489B-AC8A-64F2A7E22C28}" type="datetimeFigureOut">
              <a:rPr lang="en-US" smtClean="0"/>
              <a:pPr/>
              <a:t>10/13/16</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651FC063-5EA9-49AF-AFAF-D68C9E82B2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10/13/16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10/13/16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10/13/16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C3F878-F5E8-489B-AC8A-64F2A7E22C28}" type="datetimeFigureOut">
              <a:rPr lang="en-US" smtClean="0"/>
              <a:pPr/>
              <a:t>10/13/16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7C3F878-F5E8-489B-AC8A-64F2A7E22C28}" type="datetimeFigureOut">
              <a:rPr lang="en-US" smtClean="0"/>
              <a:pPr/>
              <a:t>10/13/16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B7C3F878-F5E8-489B-AC8A-64F2A7E22C28}" type="datetimeFigureOut">
              <a:rPr lang="en-US" smtClean="0"/>
              <a:pPr/>
              <a:t>10/13/16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C3F878-F5E8-489B-AC8A-64F2A7E22C28}" type="datetimeFigureOut">
              <a:rPr lang="en-US" smtClean="0"/>
              <a:pPr/>
              <a:t>10/13/16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3F878-F5E8-489B-AC8A-64F2A7E22C28}" type="datetimeFigureOut">
              <a:rPr lang="en-US" smtClean="0"/>
              <a:pPr/>
              <a:t>10/13/16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B7C3F878-F5E8-489B-AC8A-64F2A7E22C28}" type="datetimeFigureOut">
              <a:rPr lang="en-US" smtClean="0"/>
              <a:pPr/>
              <a:t>10/13/16</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dirty="0"/>
          </a:p>
        </p:txBody>
      </p:sp>
      <p:sp>
        <p:nvSpPr>
          <p:cNvPr id="7" name="Slide Number Placeholder 6"/>
          <p:cNvSpPr>
            <a:spLocks noGrp="1"/>
          </p:cNvSpPr>
          <p:nvPr>
            <p:ph type="sldNum" sz="quarter" idx="12"/>
          </p:nvPr>
        </p:nvSpPr>
        <p:spPr>
          <a:xfrm rot="60000">
            <a:off x="7557313" y="5896961"/>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B7C3F878-F5E8-489B-AC8A-64F2A7E22C28}" type="datetimeFigureOut">
              <a:rPr lang="en-US" smtClean="0"/>
              <a:pPr/>
              <a:t>10/13/16</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dirty="0"/>
          </a:p>
        </p:txBody>
      </p:sp>
      <p:sp>
        <p:nvSpPr>
          <p:cNvPr id="7" name="Slide Number Placeholder 6"/>
          <p:cNvSpPr>
            <a:spLocks noGrp="1"/>
          </p:cNvSpPr>
          <p:nvPr>
            <p:ph type="sldNum" sz="quarter" idx="12"/>
          </p:nvPr>
        </p:nvSpPr>
        <p:spPr>
          <a:xfrm rot="60000">
            <a:off x="7562089" y="5900026"/>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3.jpeg"/><Relationship Id="rId1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7C3F878-F5E8-489B-AC8A-64F2A7E22C28}" type="datetimeFigureOut">
              <a:rPr lang="en-US" smtClean="0"/>
              <a:pPr/>
              <a:t>10/13/16</a:t>
            </a:fld>
            <a:endParaRPr lang="en-US"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651FC063-5EA9-49AF-AFAF-D68C9E82B23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Investigative Journalism </a:t>
            </a:r>
            <a:endParaRPr lang="en-US" dirty="0"/>
          </a:p>
        </p:txBody>
      </p:sp>
      <p:sp>
        <p:nvSpPr>
          <p:cNvPr id="3" name="Subtitle 2"/>
          <p:cNvSpPr>
            <a:spLocks noGrp="1"/>
          </p:cNvSpPr>
          <p:nvPr>
            <p:ph type="subTitle" idx="1"/>
          </p:nvPr>
        </p:nvSpPr>
        <p:spPr/>
        <p:txBody>
          <a:bodyPr/>
          <a:lstStyle/>
          <a:p>
            <a:r>
              <a:rPr lang="en-US" dirty="0" smtClean="0"/>
              <a:t>Lesson 7: Harnessing Narrative Craft to Reveal Central Ideas and Stir Empathy</a:t>
            </a:r>
            <a:endParaRPr lang="en-US" dirty="0"/>
          </a:p>
        </p:txBody>
      </p:sp>
    </p:spTree>
    <p:extLst>
      <p:ext uri="{BB962C8B-B14F-4D97-AF65-F5344CB8AC3E}">
        <p14:creationId xmlns:p14="http://schemas.microsoft.com/office/powerpoint/2010/main" val="152777905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Begin with Setting Details</a:t>
            </a:r>
          </a:p>
        </p:txBody>
      </p:sp>
      <p:sp>
        <p:nvSpPr>
          <p:cNvPr id="3" name="Content Placeholder 2"/>
          <p:cNvSpPr>
            <a:spLocks noGrp="1"/>
          </p:cNvSpPr>
          <p:nvPr>
            <p:ph idx="1"/>
          </p:nvPr>
        </p:nvSpPr>
        <p:spPr/>
        <p:txBody>
          <a:bodyPr>
            <a:normAutofit/>
          </a:bodyPr>
          <a:lstStyle/>
          <a:p>
            <a:pPr marL="274320" lvl="1"/>
            <a:r>
              <a:rPr lang="en-US" dirty="0">
                <a:latin typeface="HelloFabulous"/>
                <a:cs typeface="HelloFabulous"/>
              </a:rPr>
              <a:t>It was just another lunch period in a middle school cafeteria. Looking around, one saw table after table of bustling conversation. Groups of kids reached across each other, squished in next to each other… except for the table where one boy sat alone</a:t>
            </a:r>
            <a:r>
              <a:rPr lang="en-US" dirty="0" smtClean="0">
                <a:latin typeface="HelloFabulous"/>
                <a:cs typeface="HelloFabulous"/>
              </a:rPr>
              <a:t>.</a:t>
            </a:r>
          </a:p>
          <a:p>
            <a:endParaRPr lang="en-US" dirty="0"/>
          </a:p>
        </p:txBody>
      </p:sp>
    </p:spTree>
    <p:extLst>
      <p:ext uri="{BB962C8B-B14F-4D97-AF65-F5344CB8AC3E}">
        <p14:creationId xmlns:p14="http://schemas.microsoft.com/office/powerpoint/2010/main" val="230546513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Debriefing</a:t>
            </a:r>
            <a:endParaRPr lang="en-US" dirty="0"/>
          </a:p>
        </p:txBody>
      </p:sp>
      <p:sp>
        <p:nvSpPr>
          <p:cNvPr id="3" name="Content Placeholder 2"/>
          <p:cNvSpPr>
            <a:spLocks noGrp="1"/>
          </p:cNvSpPr>
          <p:nvPr>
            <p:ph idx="1"/>
          </p:nvPr>
        </p:nvSpPr>
        <p:spPr/>
        <p:txBody>
          <a:bodyPr/>
          <a:lstStyle/>
          <a:p>
            <a:pPr marL="274320" lvl="1"/>
            <a:r>
              <a:rPr lang="en-US" dirty="0">
                <a:cs typeface="HelloFabulous"/>
              </a:rPr>
              <a:t>Now readers know where and when this is taking place, but the setting details also begin to get at the cafeteria as a pressure cooker of social acceptance.</a:t>
            </a:r>
          </a:p>
          <a:p>
            <a:pPr marL="274320" lvl="1"/>
            <a:r>
              <a:rPr lang="en-US" dirty="0">
                <a:cs typeface="HelloFabulous"/>
              </a:rPr>
              <a:t>It is more powerful and more suggestive of the underlying issue.</a:t>
            </a:r>
          </a:p>
          <a:p>
            <a:r>
              <a:rPr lang="en-US" sz="2200" dirty="0" smtClean="0"/>
              <a:t>We used craft technique, in this case, layering setting details, to get my readers to feel sympathy– to really feel the issue I want to teach about.</a:t>
            </a:r>
            <a:endParaRPr lang="en-US" sz="2200" dirty="0"/>
          </a:p>
        </p:txBody>
      </p:sp>
    </p:spTree>
    <p:extLst>
      <p:ext uri="{BB962C8B-B14F-4D97-AF65-F5344CB8AC3E}">
        <p14:creationId xmlns:p14="http://schemas.microsoft.com/office/powerpoint/2010/main" val="23670109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You have to make choices about what techniques will really highlight the issue you are showing and what will get your readers to care.</a:t>
            </a:r>
          </a:p>
          <a:p>
            <a:r>
              <a:rPr lang="en-US" dirty="0" smtClean="0"/>
              <a:t>The technique you use may depend on your story.</a:t>
            </a:r>
          </a:p>
          <a:p>
            <a:pPr lvl="1"/>
            <a:r>
              <a:rPr lang="en-US" dirty="0" smtClean="0"/>
              <a:t>Dialogue may be easier for some stories, while setting, action, or another technique such as symbolism or figurative language may work better for other stories.</a:t>
            </a:r>
          </a:p>
          <a:p>
            <a:r>
              <a:rPr lang="en-US" dirty="0" smtClean="0"/>
              <a:t>Take a moment to think about what specific craft you might try today. Then go back and rewrite a news story you’ve started, or start a new one.</a:t>
            </a:r>
            <a:endParaRPr lang="en-US" dirty="0"/>
          </a:p>
        </p:txBody>
      </p:sp>
    </p:spTree>
    <p:extLst>
      <p:ext uri="{BB962C8B-B14F-4D97-AF65-F5344CB8AC3E}">
        <p14:creationId xmlns:p14="http://schemas.microsoft.com/office/powerpoint/2010/main" val="2954448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par>
                                <p:cTn id="15" presetID="1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24"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Deadlines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Your story will be due five class days from now.  </a:t>
            </a:r>
          </a:p>
          <a:p>
            <a:r>
              <a:rPr lang="en-US" dirty="0" smtClean="0"/>
              <a:t>This piece you’re writing now will be longer than the newscasts you wrote.</a:t>
            </a:r>
          </a:p>
          <a:p>
            <a:r>
              <a:rPr lang="en-US" dirty="0" smtClean="0"/>
              <a:t>It should be denser and more elegant.</a:t>
            </a:r>
          </a:p>
          <a:p>
            <a:r>
              <a:rPr lang="en-US" dirty="0" smtClean="0"/>
              <a:t>It can have longer narrative parts, and you might include longer explanatory parts.</a:t>
            </a:r>
          </a:p>
          <a:p>
            <a:r>
              <a:rPr lang="en-US" dirty="0" smtClean="0"/>
              <a:t>You might also research and tell more than one story, and string these together to make your point. OR, you may want to write one longer story.</a:t>
            </a:r>
          </a:p>
          <a:p>
            <a:r>
              <a:rPr lang="en-US" dirty="0" smtClean="0"/>
              <a:t>By the end of class today, it is important for you to make that choice– to choose your seed idea so that you can begin to really develop it.</a:t>
            </a:r>
          </a:p>
          <a:p>
            <a:endParaRPr lang="en-US" dirty="0"/>
          </a:p>
        </p:txBody>
      </p:sp>
    </p:spTree>
    <p:extLst>
      <p:ext uri="{BB962C8B-B14F-4D97-AF65-F5344CB8AC3E}">
        <p14:creationId xmlns:p14="http://schemas.microsoft.com/office/powerpoint/2010/main" val="37373706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26" dur="5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p:tgtEl>
                                          <p:spTgt spid="3">
                                            <p:txEl>
                                              <p:pRg st="4" end="4"/>
                                            </p:txEl>
                                          </p:spTgt>
                                        </p:tgtEl>
                                        <p:attrNameLst>
                                          <p:attrName>ppt_y</p:attrName>
                                        </p:attrNameLst>
                                      </p:cBhvr>
                                      <p:tavLst>
                                        <p:tav tm="0">
                                          <p:val>
                                            <p:strVal val="#ppt_y+#ppt_h*1.125000"/>
                                          </p:val>
                                        </p:tav>
                                        <p:tav tm="100000">
                                          <p:val>
                                            <p:strVal val="#ppt_y"/>
                                          </p:val>
                                        </p:tav>
                                      </p:tavLst>
                                    </p:anim>
                                    <p:animEffect transition="in" filter="wipe(up)">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p:tgtEl>
                                          <p:spTgt spid="3">
                                            <p:txEl>
                                              <p:pRg st="5" end="5"/>
                                            </p:txEl>
                                          </p:spTgt>
                                        </p:tgtEl>
                                        <p:attrNameLst>
                                          <p:attrName>ppt_y</p:attrName>
                                        </p:attrNameLst>
                                      </p:cBhvr>
                                      <p:tavLst>
                                        <p:tav tm="0">
                                          <p:val>
                                            <p:strVal val="#ppt_y+#ppt_h*1.125000"/>
                                          </p:val>
                                        </p:tav>
                                        <p:tav tm="100000">
                                          <p:val>
                                            <p:strVal val="#ppt_y"/>
                                          </p:val>
                                        </p:tav>
                                      </p:tavLst>
                                    </p:anim>
                                    <p:animEffect transition="in" filter="wipe(up)">
                                      <p:cBhvr>
                                        <p:cTn id="3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 Write a News Story, Journalists…</a:t>
            </a:r>
            <a:endParaRPr lang="en-US" dirty="0"/>
          </a:p>
        </p:txBody>
      </p:sp>
      <p:sp>
        <p:nvSpPr>
          <p:cNvPr id="3" name="Content Placeholder 2"/>
          <p:cNvSpPr>
            <a:spLocks noGrp="1"/>
          </p:cNvSpPr>
          <p:nvPr>
            <p:ph idx="1"/>
          </p:nvPr>
        </p:nvSpPr>
        <p:spPr/>
        <p:txBody>
          <a:bodyPr>
            <a:normAutofit fontScale="62500" lnSpcReduction="20000"/>
          </a:bodyPr>
          <a:lstStyle/>
          <a:p>
            <a:r>
              <a:rPr lang="en-US" dirty="0"/>
              <a:t>Find drama– the extraordinary, the community event, the hidden story in a story.</a:t>
            </a:r>
          </a:p>
          <a:p>
            <a:r>
              <a:rPr lang="en-US" dirty="0"/>
              <a:t>Observe– not just the event but the context, including listening for quotes.</a:t>
            </a:r>
          </a:p>
          <a:p>
            <a:r>
              <a:rPr lang="en-US" dirty="0"/>
              <a:t>Capture the 5Ws– who, what, when, where, why, (and how)</a:t>
            </a:r>
          </a:p>
          <a:p>
            <a:r>
              <a:rPr lang="en-US" dirty="0"/>
              <a:t>Use a journalistic tone– concise, 3</a:t>
            </a:r>
            <a:r>
              <a:rPr lang="en-US" baseline="30000" dirty="0"/>
              <a:t>rd</a:t>
            </a:r>
            <a:r>
              <a:rPr lang="en-US" dirty="0"/>
              <a:t> person, dramatic but truthful</a:t>
            </a:r>
          </a:p>
          <a:p>
            <a:r>
              <a:rPr lang="en-US" dirty="0"/>
              <a:t>Angle the story for social significance– make it matter to the community.</a:t>
            </a:r>
          </a:p>
          <a:p>
            <a:r>
              <a:rPr lang="en-US" dirty="0"/>
              <a:t>Raise the level with suggestive details, grace notes, delightful jolts, and a unified focus.</a:t>
            </a:r>
          </a:p>
          <a:p>
            <a:r>
              <a:rPr lang="en-US" dirty="0"/>
              <a:t>Seek related stories that illuminate issues that matter to the writer and to the community.</a:t>
            </a:r>
          </a:p>
          <a:p>
            <a:r>
              <a:rPr lang="en-US" sz="3400" b="1" dirty="0" smtClean="0"/>
              <a:t>Use narrative craft such as action, dialogue, and setting to reveal central ideas and evoke compassion.</a:t>
            </a:r>
            <a:endParaRPr lang="en-US" sz="3400" b="1" dirty="0"/>
          </a:p>
          <a:p>
            <a:endParaRPr lang="en-US" dirty="0"/>
          </a:p>
        </p:txBody>
      </p:sp>
    </p:spTree>
    <p:extLst>
      <p:ext uri="{BB962C8B-B14F-4D97-AF65-F5344CB8AC3E}">
        <p14:creationId xmlns:p14="http://schemas.microsoft.com/office/powerpoint/2010/main" val="131731804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Spend some time flipping through your notebooks, figuring out which story and issue you want to commit to.</a:t>
            </a:r>
          </a:p>
          <a:p>
            <a:pPr lvl="1"/>
            <a:r>
              <a:rPr lang="en-US" dirty="0" smtClean="0"/>
              <a:t>Once you make the decision, star the entries you want to develop into a finished piece.</a:t>
            </a:r>
          </a:p>
          <a:p>
            <a:r>
              <a:rPr lang="en-US" dirty="0" smtClean="0"/>
              <a:t>Then do some free writing in response to these questions:</a:t>
            </a:r>
          </a:p>
          <a:p>
            <a:pPr lvl="1"/>
            <a:r>
              <a:rPr lang="en-US" dirty="0" smtClean="0"/>
              <a:t>What issue do I want to reveal and why?</a:t>
            </a:r>
          </a:p>
          <a:p>
            <a:pPr lvl="1"/>
            <a:r>
              <a:rPr lang="en-US" dirty="0" smtClean="0"/>
              <a:t>What message do I want to send to my readers?</a:t>
            </a:r>
          </a:p>
          <a:p>
            <a:r>
              <a:rPr lang="en-US" dirty="0" smtClean="0"/>
              <a:t>You may come up with several different messages you want to send.</a:t>
            </a:r>
          </a:p>
          <a:p>
            <a:pPr lvl="1"/>
            <a:r>
              <a:rPr lang="en-US" dirty="0" smtClean="0"/>
              <a:t>Make a list of those issues , and more importantly, write long about them</a:t>
            </a:r>
          </a:p>
          <a:p>
            <a:pPr lvl="1"/>
            <a:r>
              <a:rPr lang="en-US" dirty="0" smtClean="0"/>
              <a:t>Keep writing for 1-2 pages, until you feel clear about the purpose of your writing.</a:t>
            </a:r>
            <a:endParaRPr lang="en-US" dirty="0"/>
          </a:p>
        </p:txBody>
      </p:sp>
    </p:spTree>
    <p:extLst>
      <p:ext uri="{BB962C8B-B14F-4D97-AF65-F5344CB8AC3E}">
        <p14:creationId xmlns:p14="http://schemas.microsoft.com/office/powerpoint/2010/main" val="15009315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par>
                                <p:cTn id="9" presetID="1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18" dur="500"/>
                                        <p:tgtEl>
                                          <p:spTgt spid="3">
                                            <p:txEl>
                                              <p:pRg st="2" end="2"/>
                                            </p:txEl>
                                          </p:spTgt>
                                        </p:tgtEl>
                                      </p:cBhvr>
                                    </p:animEffect>
                                  </p:childTnLst>
                                </p:cTn>
                              </p:par>
                              <p:par>
                                <p:cTn id="19" presetID="1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22" dur="500"/>
                                        <p:tgtEl>
                                          <p:spTgt spid="3">
                                            <p:txEl>
                                              <p:pRg st="3" end="3"/>
                                            </p:txEl>
                                          </p:spTgt>
                                        </p:tgtEl>
                                      </p:cBhvr>
                                    </p:animEffect>
                                  </p:childTnLst>
                                </p:cTn>
                              </p:par>
                              <p:par>
                                <p:cTn id="23" presetID="1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p:tgtEl>
                                          <p:spTgt spid="3">
                                            <p:txEl>
                                              <p:pRg st="4" end="4"/>
                                            </p:txEl>
                                          </p:spTgt>
                                        </p:tgtEl>
                                        <p:attrNameLst>
                                          <p:attrName>ppt_y</p:attrName>
                                        </p:attrNameLst>
                                      </p:cBhvr>
                                      <p:tavLst>
                                        <p:tav tm="0">
                                          <p:val>
                                            <p:strVal val="#ppt_y+#ppt_h*1.125000"/>
                                          </p:val>
                                        </p:tav>
                                        <p:tav tm="100000">
                                          <p:val>
                                            <p:strVal val="#ppt_y"/>
                                          </p:val>
                                        </p:tav>
                                      </p:tavLst>
                                    </p:anim>
                                    <p:animEffect transition="in" filter="wipe(up)">
                                      <p:cBhvr>
                                        <p:cTn id="26" dur="5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p:tgtEl>
                                          <p:spTgt spid="3">
                                            <p:txEl>
                                              <p:pRg st="5" end="5"/>
                                            </p:txEl>
                                          </p:spTgt>
                                        </p:tgtEl>
                                        <p:attrNameLst>
                                          <p:attrName>ppt_y</p:attrName>
                                        </p:attrNameLst>
                                      </p:cBhvr>
                                      <p:tavLst>
                                        <p:tav tm="0">
                                          <p:val>
                                            <p:strVal val="#ppt_y+#ppt_h*1.125000"/>
                                          </p:val>
                                        </p:tav>
                                        <p:tav tm="100000">
                                          <p:val>
                                            <p:strVal val="#ppt_y"/>
                                          </p:val>
                                        </p:tav>
                                      </p:tavLst>
                                    </p:anim>
                                    <p:animEffect transition="in" filter="wipe(up)">
                                      <p:cBhvr>
                                        <p:cTn id="32" dur="500"/>
                                        <p:tgtEl>
                                          <p:spTgt spid="3">
                                            <p:txEl>
                                              <p:pRg st="5" end="5"/>
                                            </p:txEl>
                                          </p:spTgt>
                                        </p:tgtEl>
                                      </p:cBhvr>
                                    </p:animEffect>
                                  </p:childTnLst>
                                </p:cTn>
                              </p:par>
                              <p:par>
                                <p:cTn id="33" presetID="12" presetClass="entr" presetSubtype="4"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p:tgtEl>
                                          <p:spTgt spid="3">
                                            <p:txEl>
                                              <p:pRg st="6" end="6"/>
                                            </p:txEl>
                                          </p:spTgt>
                                        </p:tgtEl>
                                        <p:attrNameLst>
                                          <p:attrName>ppt_y</p:attrName>
                                        </p:attrNameLst>
                                      </p:cBhvr>
                                      <p:tavLst>
                                        <p:tav tm="0">
                                          <p:val>
                                            <p:strVal val="#ppt_y+#ppt_h*1.125000"/>
                                          </p:val>
                                        </p:tav>
                                        <p:tav tm="100000">
                                          <p:val>
                                            <p:strVal val="#ppt_y"/>
                                          </p:val>
                                        </p:tav>
                                      </p:tavLst>
                                    </p:anim>
                                    <p:animEffect transition="in" filter="wipe(up)">
                                      <p:cBhvr>
                                        <p:cTn id="36" dur="500"/>
                                        <p:tgtEl>
                                          <p:spTgt spid="3">
                                            <p:txEl>
                                              <p:pRg st="6" end="6"/>
                                            </p:txEl>
                                          </p:spTgt>
                                        </p:tgtEl>
                                      </p:cBhvr>
                                    </p:animEffect>
                                  </p:childTnLst>
                                </p:cTn>
                              </p:par>
                              <p:par>
                                <p:cTn id="37" presetID="12" presetClass="entr" presetSubtype="4"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p:tgtEl>
                                          <p:spTgt spid="3">
                                            <p:txEl>
                                              <p:pRg st="7" end="7"/>
                                            </p:txEl>
                                          </p:spTgt>
                                        </p:tgtEl>
                                        <p:attrNameLst>
                                          <p:attrName>ppt_y</p:attrName>
                                        </p:attrNameLst>
                                      </p:cBhvr>
                                      <p:tavLst>
                                        <p:tav tm="0">
                                          <p:val>
                                            <p:strVal val="#ppt_y+#ppt_h*1.125000"/>
                                          </p:val>
                                        </p:tav>
                                        <p:tav tm="100000">
                                          <p:val>
                                            <p:strVal val="#ppt_y"/>
                                          </p:val>
                                        </p:tav>
                                      </p:tavLst>
                                    </p:anim>
                                    <p:animEffect transition="in" filter="wipe(up)">
                                      <p:cBhvr>
                                        <p:cTn id="40"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Harnessing Narrative Craft in Journalism</a:t>
            </a:r>
            <a:endParaRPr lang="en-US" dirty="0"/>
          </a:p>
        </p:txBody>
      </p:sp>
      <p:sp>
        <p:nvSpPr>
          <p:cNvPr id="3" name="Content Placeholder 2"/>
          <p:cNvSpPr>
            <a:spLocks noGrp="1"/>
          </p:cNvSpPr>
          <p:nvPr>
            <p:ph idx="1"/>
          </p:nvPr>
        </p:nvSpPr>
        <p:spPr/>
        <p:txBody>
          <a:bodyPr/>
          <a:lstStyle/>
          <a:p>
            <a:r>
              <a:rPr lang="en-US" dirty="0" smtClean="0"/>
              <a:t>Journalism is a new genre for you, but you are not new to generating and crafting narrative text.</a:t>
            </a:r>
          </a:p>
          <a:p>
            <a:r>
              <a:rPr lang="en-US" dirty="0" smtClean="0"/>
              <a:t>Today’s lesson is meant to show you how to take the skills you’ve developed over the years and apply them to drafting narrative nonfiction, so that you use the narrative techniques you know to convey ideas.</a:t>
            </a:r>
            <a:endParaRPr lang="en-US" dirty="0"/>
          </a:p>
        </p:txBody>
      </p:sp>
    </p:spTree>
    <p:extLst>
      <p:ext uri="{BB962C8B-B14F-4D97-AF65-F5344CB8AC3E}">
        <p14:creationId xmlns:p14="http://schemas.microsoft.com/office/powerpoint/2010/main" val="20275982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Story Writers Do?</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Think for a moment about everything you already know about techniques writers use to highlight an issue or convey meaning.</a:t>
            </a:r>
          </a:p>
          <a:p>
            <a:r>
              <a:rPr lang="en-US" dirty="0" smtClean="0"/>
              <a:t>For example, you know that story writers often use dialogue to show characters’ traits and emotions.  So do journalists.</a:t>
            </a:r>
          </a:p>
          <a:p>
            <a:r>
              <a:rPr lang="en-US" dirty="0" smtClean="0"/>
              <a:t>What else do story writers do?  </a:t>
            </a:r>
          </a:p>
          <a:p>
            <a:r>
              <a:rPr lang="en-US" dirty="0" smtClean="0"/>
              <a:t>Turn to your partner and together, come up with at least 4 more things you might do when crafting powerful narratives.</a:t>
            </a:r>
            <a:endParaRPr lang="en-US" dirty="0"/>
          </a:p>
        </p:txBody>
      </p:sp>
    </p:spTree>
    <p:extLst>
      <p:ext uri="{BB962C8B-B14F-4D97-AF65-F5344CB8AC3E}">
        <p14:creationId xmlns:p14="http://schemas.microsoft.com/office/powerpoint/2010/main" val="36216097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2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Journalists Do?</a:t>
            </a:r>
            <a:endParaRPr lang="en-US" dirty="0"/>
          </a:p>
        </p:txBody>
      </p:sp>
      <p:sp>
        <p:nvSpPr>
          <p:cNvPr id="3" name="Content Placeholder 2"/>
          <p:cNvSpPr>
            <a:spLocks noGrp="1"/>
          </p:cNvSpPr>
          <p:nvPr>
            <p:ph idx="1"/>
          </p:nvPr>
        </p:nvSpPr>
        <p:spPr/>
        <p:txBody>
          <a:bodyPr/>
          <a:lstStyle/>
          <a:p>
            <a:r>
              <a:rPr lang="en-US" dirty="0" smtClean="0"/>
              <a:t>Journalists develop action, dialogue, and setting.</a:t>
            </a:r>
          </a:p>
          <a:p>
            <a:pPr lvl="1"/>
            <a:r>
              <a:rPr lang="en-US" dirty="0" smtClean="0"/>
              <a:t>This enlivens their news stories, but more importantly, it highlights what they want to convey about the issue or lesson they’re advancing.</a:t>
            </a:r>
          </a:p>
          <a:p>
            <a:r>
              <a:rPr lang="en-US" dirty="0" smtClean="0"/>
              <a:t>They harness techniques to reveal their central ideas and to inspire their readers to feel compassion.</a:t>
            </a:r>
            <a:endParaRPr lang="en-US" dirty="0"/>
          </a:p>
        </p:txBody>
      </p:sp>
    </p:spTree>
    <p:extLst>
      <p:ext uri="{BB962C8B-B14F-4D97-AF65-F5344CB8AC3E}">
        <p14:creationId xmlns:p14="http://schemas.microsoft.com/office/powerpoint/2010/main" val="15414318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Using Narrative Craft Techniques in Narrative Nonfiction </a:t>
            </a:r>
            <a:endParaRPr lang="en-US" sz="3200" dirty="0"/>
          </a:p>
        </p:txBody>
      </p:sp>
      <p:sp>
        <p:nvSpPr>
          <p:cNvPr id="3" name="Content Placeholder 2"/>
          <p:cNvSpPr>
            <a:spLocks noGrp="1"/>
          </p:cNvSpPr>
          <p:nvPr>
            <p:ph idx="1"/>
          </p:nvPr>
        </p:nvSpPr>
        <p:spPr/>
        <p:txBody>
          <a:bodyPr>
            <a:normAutofit/>
          </a:bodyPr>
          <a:lstStyle/>
          <a:p>
            <a:r>
              <a:rPr lang="en-US" dirty="0" smtClean="0"/>
              <a:t>My issue: difficulties teens face</a:t>
            </a:r>
          </a:p>
          <a:p>
            <a:r>
              <a:rPr lang="en-US" dirty="0" smtClean="0"/>
              <a:t>My stories so far: </a:t>
            </a:r>
          </a:p>
          <a:p>
            <a:pPr lvl="1"/>
            <a:r>
              <a:rPr lang="en-US" dirty="0" smtClean="0"/>
              <a:t>Teen misunderstood when he helped an elderly person park her car</a:t>
            </a:r>
          </a:p>
        </p:txBody>
      </p:sp>
    </p:spTree>
    <p:extLst>
      <p:ext uri="{BB962C8B-B14F-4D97-AF65-F5344CB8AC3E}">
        <p14:creationId xmlns:p14="http://schemas.microsoft.com/office/powerpoint/2010/main" val="388117069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Using Narrative Craft Techniques in Narrative Nonfiction </a:t>
            </a:r>
          </a:p>
        </p:txBody>
      </p:sp>
      <p:sp>
        <p:nvSpPr>
          <p:cNvPr id="3" name="Content Placeholder 2"/>
          <p:cNvSpPr>
            <a:spLocks noGrp="1"/>
          </p:cNvSpPr>
          <p:nvPr>
            <p:ph idx="1"/>
          </p:nvPr>
        </p:nvSpPr>
        <p:spPr/>
        <p:txBody>
          <a:bodyPr/>
          <a:lstStyle/>
          <a:p>
            <a:r>
              <a:rPr lang="en-US" dirty="0"/>
              <a:t>Journalists also put themselves where news stories happen, in my case, I went to the cafeteria.</a:t>
            </a:r>
          </a:p>
          <a:p>
            <a:pPr lvl="1"/>
            <a:r>
              <a:rPr lang="en-US" dirty="0"/>
              <a:t>I witnessed a 6</a:t>
            </a:r>
            <a:r>
              <a:rPr lang="en-US" baseline="30000" dirty="0"/>
              <a:t>th</a:t>
            </a:r>
            <a:r>
              <a:rPr lang="en-US" dirty="0"/>
              <a:t> grader who was sitting alone.  He didn’t look happy to be alone.  He looked lonely.</a:t>
            </a:r>
          </a:p>
          <a:p>
            <a:r>
              <a:rPr lang="en-US" dirty="0" smtClean="0"/>
              <a:t>My job is to use storytelling techniques (</a:t>
            </a:r>
            <a:r>
              <a:rPr lang="en-US" dirty="0"/>
              <a:t>action, dialogue, and setting </a:t>
            </a:r>
            <a:r>
              <a:rPr lang="en-US" dirty="0" smtClean="0"/>
              <a:t>details) to stir up compassion in my readers. </a:t>
            </a:r>
            <a:endParaRPr lang="en-US" dirty="0"/>
          </a:p>
        </p:txBody>
      </p:sp>
    </p:spTree>
    <p:extLst>
      <p:ext uri="{BB962C8B-B14F-4D97-AF65-F5344CB8AC3E}">
        <p14:creationId xmlns:p14="http://schemas.microsoft.com/office/powerpoint/2010/main" val="31406929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Begin with Setting Details</a:t>
            </a:r>
            <a:endParaRPr lang="en-US" dirty="0"/>
          </a:p>
        </p:txBody>
      </p:sp>
      <p:sp>
        <p:nvSpPr>
          <p:cNvPr id="3" name="Content Placeholder 2"/>
          <p:cNvSpPr>
            <a:spLocks noGrp="1"/>
          </p:cNvSpPr>
          <p:nvPr>
            <p:ph idx="1"/>
          </p:nvPr>
        </p:nvSpPr>
        <p:spPr/>
        <p:txBody>
          <a:bodyPr/>
          <a:lstStyle/>
          <a:p>
            <a:r>
              <a:rPr lang="en-US" dirty="0" smtClean="0"/>
              <a:t>My angle as a journalist is that the cafeteria can be kind of awful…</a:t>
            </a:r>
          </a:p>
          <a:p>
            <a:pPr lvl="1"/>
            <a:r>
              <a:rPr lang="en-US" dirty="0" smtClean="0">
                <a:latin typeface="HelloFabulous"/>
                <a:cs typeface="HelloFabulous"/>
              </a:rPr>
              <a:t>The cafeteria smelled of hot dogs, grease, and somehow, old socks…</a:t>
            </a:r>
          </a:p>
          <a:p>
            <a:pPr lvl="2"/>
            <a:r>
              <a:rPr lang="en-US" dirty="0" smtClean="0">
                <a:cs typeface="HelloFabulous"/>
              </a:rPr>
              <a:t>What do you think?  Can we do better?</a:t>
            </a:r>
            <a:endParaRPr lang="en-US" dirty="0">
              <a:cs typeface="HelloFabulous"/>
            </a:endParaRPr>
          </a:p>
        </p:txBody>
      </p:sp>
    </p:spTree>
    <p:extLst>
      <p:ext uri="{BB962C8B-B14F-4D97-AF65-F5344CB8AC3E}">
        <p14:creationId xmlns:p14="http://schemas.microsoft.com/office/powerpoint/2010/main" val="5467686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Begin with Setting Details</a:t>
            </a:r>
          </a:p>
        </p:txBody>
      </p:sp>
      <p:sp>
        <p:nvSpPr>
          <p:cNvPr id="3" name="Content Placeholder 2"/>
          <p:cNvSpPr>
            <a:spLocks noGrp="1"/>
          </p:cNvSpPr>
          <p:nvPr>
            <p:ph idx="1"/>
          </p:nvPr>
        </p:nvSpPr>
        <p:spPr/>
        <p:txBody>
          <a:bodyPr/>
          <a:lstStyle/>
          <a:p>
            <a:r>
              <a:rPr lang="en-US" dirty="0" smtClean="0"/>
              <a:t>Don’t just scatter craft details; you want to be purposeful.</a:t>
            </a:r>
          </a:p>
          <a:p>
            <a:r>
              <a:rPr lang="en-US" dirty="0" smtClean="0"/>
              <a:t>In journalism, you also need to be conscious of not letting your piece get too long, so your details need to accomplish big work in your news story.</a:t>
            </a:r>
          </a:p>
          <a:p>
            <a:pPr lvl="1"/>
            <a:r>
              <a:rPr lang="en-US" dirty="0" smtClean="0"/>
              <a:t>Every detail needs to work toward illuminating your central ideas.</a:t>
            </a:r>
          </a:p>
          <a:p>
            <a:endParaRPr lang="en-US" dirty="0"/>
          </a:p>
        </p:txBody>
      </p:sp>
    </p:spTree>
    <p:extLst>
      <p:ext uri="{BB962C8B-B14F-4D97-AF65-F5344CB8AC3E}">
        <p14:creationId xmlns:p14="http://schemas.microsoft.com/office/powerpoint/2010/main" val="24681724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Begin with Setting Details</a:t>
            </a:r>
          </a:p>
        </p:txBody>
      </p:sp>
      <p:sp>
        <p:nvSpPr>
          <p:cNvPr id="3" name="Content Placeholder 2"/>
          <p:cNvSpPr>
            <a:spLocks noGrp="1"/>
          </p:cNvSpPr>
          <p:nvPr>
            <p:ph idx="1"/>
          </p:nvPr>
        </p:nvSpPr>
        <p:spPr/>
        <p:txBody>
          <a:bodyPr>
            <a:normAutofit/>
          </a:bodyPr>
          <a:lstStyle/>
          <a:p>
            <a:r>
              <a:rPr lang="en-US" dirty="0" smtClean="0"/>
              <a:t>My central idea is that it can be difficult to be a lonely teen, especially in a place like a crowded cafeteria, so I need to do better than the smell of old socks and grease.</a:t>
            </a:r>
          </a:p>
          <a:p>
            <a:r>
              <a:rPr lang="en-US" dirty="0" smtClean="0"/>
              <a:t>Some of you suggested emphasizing setting details that would show how isolating the cafeteria can be.</a:t>
            </a:r>
          </a:p>
        </p:txBody>
      </p:sp>
    </p:spTree>
    <p:extLst>
      <p:ext uri="{BB962C8B-B14F-4D97-AF65-F5344CB8AC3E}">
        <p14:creationId xmlns:p14="http://schemas.microsoft.com/office/powerpoint/2010/main" val="3083603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Pushpin.thmx</Template>
  <TotalTime>60</TotalTime>
  <Words>1070</Words>
  <Application>Microsoft Macintosh PowerPoint</Application>
  <PresentationFormat>On-screen Show (4:3)</PresentationFormat>
  <Paragraphs>69</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Pushpin</vt:lpstr>
      <vt:lpstr>Investigative Journalism </vt:lpstr>
      <vt:lpstr>Harnessing Narrative Craft in Journalism</vt:lpstr>
      <vt:lpstr>What Do Story Writers Do?</vt:lpstr>
      <vt:lpstr>What Do Journalists Do?</vt:lpstr>
      <vt:lpstr>Using Narrative Craft Techniques in Narrative Nonfiction </vt:lpstr>
      <vt:lpstr>Using Narrative Craft Techniques in Narrative Nonfiction </vt:lpstr>
      <vt:lpstr>Begin with Setting Details</vt:lpstr>
      <vt:lpstr>Begin with Setting Details</vt:lpstr>
      <vt:lpstr>Begin with Setting Details</vt:lpstr>
      <vt:lpstr>Begin with Setting Details</vt:lpstr>
      <vt:lpstr>Debriefing</vt:lpstr>
      <vt:lpstr>Your Turn</vt:lpstr>
      <vt:lpstr>Deadlines</vt:lpstr>
      <vt:lpstr>To Write a News Story, Journalists…</vt:lpstr>
      <vt:lpstr>Homework</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Investigative Journalism </dc:title>
  <dc:creator>Michael Carson</dc:creator>
  <cp:lastModifiedBy>Michael Carson</cp:lastModifiedBy>
  <cp:revision>8</cp:revision>
  <dcterms:created xsi:type="dcterms:W3CDTF">2016-10-13T19:38:42Z</dcterms:created>
  <dcterms:modified xsi:type="dcterms:W3CDTF">2016-10-14T00:23:46Z</dcterms:modified>
</cp:coreProperties>
</file>